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65" r:id="rId2"/>
    <p:sldMasterId id="2147483892" r:id="rId3"/>
  </p:sldMasterIdLst>
  <p:notesMasterIdLst>
    <p:notesMasterId r:id="rId40"/>
  </p:notesMasterIdLst>
  <p:sldIdLst>
    <p:sldId id="357" r:id="rId4"/>
    <p:sldId id="358" r:id="rId5"/>
    <p:sldId id="367" r:id="rId6"/>
    <p:sldId id="428" r:id="rId7"/>
    <p:sldId id="429" r:id="rId8"/>
    <p:sldId id="295" r:id="rId9"/>
    <p:sldId id="308" r:id="rId10"/>
    <p:sldId id="374" r:id="rId11"/>
    <p:sldId id="341" r:id="rId12"/>
    <p:sldId id="369" r:id="rId13"/>
    <p:sldId id="363" r:id="rId14"/>
    <p:sldId id="370" r:id="rId15"/>
    <p:sldId id="368" r:id="rId16"/>
    <p:sldId id="345" r:id="rId17"/>
    <p:sldId id="346" r:id="rId18"/>
    <p:sldId id="347" r:id="rId19"/>
    <p:sldId id="397" r:id="rId20"/>
    <p:sldId id="348" r:id="rId21"/>
    <p:sldId id="380" r:id="rId22"/>
    <p:sldId id="349" r:id="rId23"/>
    <p:sldId id="350" r:id="rId24"/>
    <p:sldId id="351" r:id="rId25"/>
    <p:sldId id="352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62" autoAdjust="0"/>
  </p:normalViewPr>
  <p:slideViewPr>
    <p:cSldViewPr>
      <p:cViewPr varScale="1">
        <p:scale>
          <a:sx n="103" d="100"/>
          <a:sy n="103" d="100"/>
        </p:scale>
        <p:origin x="876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112F43A5-3249-4221-B50F-576E46E24EC3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19DFA59-9A8C-4E22-A761-98803ED11EC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3985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題目有點太少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5654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508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12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934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154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7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04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73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7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23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1433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40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580E2380-CC7B-424F-B6A0-81761B260D22}" type="slidenum">
              <a:rPr lang="en-US" altLang="zh-TW" smtClean="0">
                <a:latin typeface="Arial" panose="020B0604020202020204" pitchFamily="34" charset="0"/>
                <a:ea typeface="標楷體" panose="03000509000000000000" pitchFamily="65" charset="-120"/>
              </a:rPr>
              <a:pPr/>
              <a:t>3</a:t>
            </a:fld>
            <a:endParaRPr lang="en-US" altLang="zh-TW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72957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580E2380-CC7B-424F-B6A0-81761B260D22}" type="slidenum">
              <a:rPr lang="en-US" altLang="zh-TW" smtClean="0">
                <a:latin typeface="Arial" panose="020B0604020202020204" pitchFamily="34" charset="0"/>
                <a:ea typeface="標楷體" panose="03000509000000000000" pitchFamily="65" charset="-120"/>
              </a:rPr>
              <a:pPr/>
              <a:t>4</a:t>
            </a:fld>
            <a:endParaRPr lang="en-US" altLang="zh-TW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9849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defTabSz="925513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580E2380-CC7B-424F-B6A0-81761B260D22}" type="slidenum">
              <a:rPr lang="en-US" altLang="zh-TW" smtClean="0">
                <a:latin typeface="Arial" panose="020B0604020202020204" pitchFamily="34" charset="0"/>
                <a:ea typeface="標楷體" panose="03000509000000000000" pitchFamily="65" charset="-120"/>
              </a:rPr>
              <a:pPr/>
              <a:t>5</a:t>
            </a:fld>
            <a:endParaRPr lang="en-US" altLang="zh-TW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712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可解釋為</a:t>
            </a:r>
            <a:r>
              <a:rPr lang="en-US" altLang="zh-TW" dirty="0"/>
              <a:t>overflow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238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4550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8577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DFA59-9A8C-4E22-A761-98803ED11ECA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085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1" y="398145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3121" y="4263497"/>
            <a:ext cx="400110" cy="46333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Digital </a:t>
            </a:r>
            <a:r>
              <a:rPr lang="en-US" altLang="zh-TW" sz="1400" b="1" i="1">
                <a:latin typeface="Times New Roman" panose="02020603050405020304" pitchFamily="18" charset="0"/>
              </a:rPr>
              <a:t>Integrated Circuit </a:t>
            </a: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318" y="6092826"/>
            <a:ext cx="1018116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6039"/>
            <a:ext cx="99906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8915" y="-2909623"/>
            <a:ext cx="723275" cy="66209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Department of Computer Science and Information Engineering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National Cheng Kung University</a:t>
            </a: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43050"/>
            <a:ext cx="10164233" cy="1752600"/>
          </a:xfrm>
        </p:spPr>
        <p:txBody>
          <a:bodyPr/>
          <a:lstStyle>
            <a:lvl1pPr>
              <a:defRPr i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19079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3D5A7-024E-4B12-89BE-E397654E849B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83D56-CD35-4BF5-A31B-C27E19C4A9E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856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4217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305800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8046F-8117-4484-9835-9F24F341E927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69E0C-D0CD-4753-8EC3-13DB03FD840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1770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1" y="398145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3121" y="4263497"/>
            <a:ext cx="400110" cy="46333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Digital </a:t>
            </a:r>
            <a:r>
              <a:rPr lang="en-US" altLang="zh-TW" sz="1400" b="1" i="1">
                <a:latin typeface="Times New Roman" panose="02020603050405020304" pitchFamily="18" charset="0"/>
              </a:rPr>
              <a:t>Integrated Circuit </a:t>
            </a: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318" y="6092826"/>
            <a:ext cx="1018116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6039"/>
            <a:ext cx="99906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8915" y="-2909623"/>
            <a:ext cx="723275" cy="66209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Department of Computer Science and Information Engineering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b="1" i="1">
                <a:latin typeface="Times New Roman" panose="02020603050405020304" pitchFamily="18" charset="0"/>
                <a:ea typeface="標楷體" panose="03000509000000000000" pitchFamily="65" charset="-120"/>
              </a:rPr>
              <a:t>National Cheng Kung University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43050"/>
            <a:ext cx="10164233" cy="1752600"/>
          </a:xfrm>
        </p:spPr>
        <p:txBody>
          <a:bodyPr/>
          <a:lstStyle>
            <a:lvl1pPr>
              <a:defRPr i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610885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F9F36-B4D6-427F-B925-9AF3CDCEA722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FBFA2-148F-4A0D-B25C-F5E5692D5B2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4181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92D22-988C-4D56-A58C-E8B74CAA5EE2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796E2-18D0-48D2-8FE6-0191DBEFB38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260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6895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81751" y="1484313"/>
            <a:ext cx="5571067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78ADA-62AF-49F3-9E69-436A954A128A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41A5C-D6B8-4859-A4B7-70D2FD43E4A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9287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41B87-99FA-40E0-B053-4169CEC119D5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0A543-44C7-4458-86D1-808A07ADDF6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05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59005-53C9-4E0D-98F2-0B0478430A83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8CC47-A788-4046-942D-4AFB11B9079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1120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6BF6F-68EC-4798-A77F-946906713CCF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1BEBB-D647-4AB1-B694-BB4D298D6F8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352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898A8-9B19-406D-AC55-16D40CBE1EB5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CFB4C-D4D9-40EF-821E-08DA54829A8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572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8A3AC-D89C-408F-82E8-4EB54B58B6AB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F3494-6242-4B4F-A0E0-645669C371B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845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2EA01-249A-47F7-AE79-378972D779F9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A5D2E-7CF2-43D7-B57D-E74293B9E1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8121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6A012-A9F6-4A05-89F5-6E27DA3393A5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521CB-3ABD-4CA8-A97F-63705244BF2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7952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4217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305800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51E00-027C-4337-B481-647FFA614DA0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B509F-864F-4ECD-9E8A-DAD9550FE42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4964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 sz="15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2" y="398145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 sz="15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720053" y="4263499"/>
            <a:ext cx="346249" cy="463338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TW" sz="105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Digital </a:t>
            </a:r>
            <a:r>
              <a:rPr lang="en-US" altLang="zh-TW" sz="1050" i="1" dirty="0">
                <a:solidFill>
                  <a:srgbClr val="000000"/>
                </a:solidFill>
                <a:latin typeface="Times New Roman" pitchFamily="18" charset="0"/>
              </a:rPr>
              <a:t>Integrated Circuit </a:t>
            </a:r>
            <a:r>
              <a:rPr lang="en-US" altLang="zh-TW" sz="105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319" y="6092828"/>
            <a:ext cx="1018116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" y="46041"/>
            <a:ext cx="99906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106242" y="-2909623"/>
            <a:ext cx="588623" cy="662093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05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Department of Computer Science and Information Engineering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05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National Cheng Kung University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2" y="1543050"/>
            <a:ext cx="10164233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277712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E12D8-3FEA-4ECE-8387-BC9EFE7B6520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290FF1-9597-44AA-B5E0-2441D513DDA6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4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2" y="1484313"/>
            <a:ext cx="5568951" cy="45672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81752" y="1484313"/>
            <a:ext cx="5571067" cy="45672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CD2C3B-E0DC-43E6-9077-D73A48290599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AF3932-FCC6-43EE-822D-85DE7793AEE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6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C07819-AC38-44AB-B1AB-55D3E03DB3E0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83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BE6F96-9E9F-4551-BBC9-89E9FD28586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5D6D3-86C0-4684-96E2-0C39F235040C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6B437-8C37-4B9D-8625-214ACB7FBF4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560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0FEEA6-687C-48BB-90E7-DA39470871AC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10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6A981-74E1-4025-9BB3-59A0F0FA565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4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ADBE9-3D35-4176-8480-4F72938F831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21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2" y="277816"/>
            <a:ext cx="2834217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7816"/>
            <a:ext cx="8305800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2B2E0-C28F-409D-9BBB-8C3490BD981D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8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6895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81751" y="1484313"/>
            <a:ext cx="5571067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99287-EC94-4FCA-83F9-083AE7ED52E4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8CE62-B5A4-492F-AE91-166FA690079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276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645F3-6938-4481-B03A-2BB19EDB4D1A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7D5B1-4804-46E1-813C-432B62BD59A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492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30934-A5C7-4B69-BB2B-0E49516B1BDF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47A50-7292-4B10-A2F0-D79FB6C97F9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660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1EFD4-C228-46B7-B8E0-2D69FF3DE74B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A89B3-599F-497B-9480-73058D520EB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109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85E55-E091-4E3D-BE2D-4D987BDC0DB2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B06D1-21F2-40A0-8C0E-FD7D472F5B2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470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B6859-2A1A-4596-92D3-A2ACC81E8BB5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CD518-5884-4FFA-ADB7-3D73462CBB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728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321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3217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1">
                <a:latin typeface="+mn-lt"/>
                <a:ea typeface="+mn-ea"/>
              </a:defRPr>
            </a:lvl1pPr>
          </a:lstStyle>
          <a:p>
            <a:pPr>
              <a:defRPr/>
            </a:pPr>
            <a:fld id="{4BB3D29E-C321-4A4E-8F45-A3BFE31C59BA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F70117C2-1964-4BC2-9053-D78821C36BE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321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3217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1">
                <a:latin typeface="+mn-lt"/>
                <a:ea typeface="+mn-ea"/>
              </a:defRPr>
            </a:lvl1pPr>
          </a:lstStyle>
          <a:p>
            <a:pPr>
              <a:defRPr/>
            </a:pPr>
            <a:fld id="{D9C2F5C4-72D9-46B7-BE94-3C722E93E2A1}" type="datetimeFigureOut">
              <a:rPr lang="zh-TW" altLang="en-US"/>
              <a:pPr>
                <a:defRPr/>
              </a:pPr>
              <a:t>2021/11/16</a:t>
            </a:fld>
            <a:endParaRPr lang="en-US" altLang="zh-TW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B48DD225-D960-4772-9D8D-FED23B27B1D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5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277813"/>
            <a:ext cx="1134321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2" y="1484313"/>
            <a:ext cx="11343217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9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 b="1">
              <a:solidFill>
                <a:srgbClr val="000000"/>
              </a:solidFill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9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 b="1">
              <a:solidFill>
                <a:srgbClr val="000000"/>
              </a:solidFill>
            </a:endParaRP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9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0BE77AB-D5DB-4395-9DD3-6B0BF5CD588A}" type="slidenum">
              <a:rPr lang="zh-TW" altLang="en-US" b="1">
                <a:solidFill>
                  <a:srgbClr val="000000"/>
                </a:solidFill>
              </a:rPr>
              <a:pPr/>
              <a:t>‹#›</a:t>
            </a:fld>
            <a:endParaRPr lang="en-US" altLang="zh-TW" b="1">
              <a:solidFill>
                <a:srgbClr val="000000"/>
              </a:solidFill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 sz="15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 sz="1500" b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100" b="1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1650" b="1">
          <a:solidFill>
            <a:schemeClr val="tx1"/>
          </a:solidFill>
          <a:latin typeface="+mn-lt"/>
          <a:ea typeface="+mn-ea"/>
        </a:defRPr>
      </a:lvl2pPr>
      <a:lvl3pPr marL="766763" indent="-2631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1500" b="1">
          <a:solidFill>
            <a:schemeClr val="tx1"/>
          </a:solidFill>
          <a:latin typeface="+mn-lt"/>
          <a:ea typeface="+mn-ea"/>
        </a:defRPr>
      </a:lvl3pPr>
      <a:lvl4pPr marL="1004888" indent="-23693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1500" b="1">
          <a:solidFill>
            <a:schemeClr val="tx1"/>
          </a:solidFill>
          <a:latin typeface="+mn-lt"/>
          <a:ea typeface="+mn-ea"/>
        </a:defRPr>
      </a:lvl4pPr>
      <a:lvl5pPr marL="1260872" indent="-2547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1500">
          <a:solidFill>
            <a:schemeClr val="tx1"/>
          </a:solidFill>
          <a:latin typeface="Arial" charset="0"/>
          <a:ea typeface="新細明體" pitchFamily="18" charset="-120"/>
        </a:defRPr>
      </a:lvl5pPr>
      <a:lvl6pPr marL="16037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500">
          <a:solidFill>
            <a:schemeClr val="tx1"/>
          </a:solidFill>
          <a:latin typeface="Arial" charset="0"/>
          <a:ea typeface="新細明體" pitchFamily="18" charset="-120"/>
        </a:defRPr>
      </a:lvl6pPr>
      <a:lvl7pPr marL="19466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500">
          <a:solidFill>
            <a:schemeClr val="tx1"/>
          </a:solidFill>
          <a:latin typeface="Arial" charset="0"/>
          <a:ea typeface="新細明體" pitchFamily="18" charset="-120"/>
        </a:defRPr>
      </a:lvl7pPr>
      <a:lvl8pPr marL="22895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500">
          <a:solidFill>
            <a:schemeClr val="tx1"/>
          </a:solidFill>
          <a:latin typeface="Arial" charset="0"/>
          <a:ea typeface="新細明體" pitchFamily="18" charset="-120"/>
        </a:defRPr>
      </a:lvl8pPr>
      <a:lvl9pPr marL="26324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500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73759" y="4259098"/>
            <a:ext cx="4914900" cy="9858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196344" y="2412603"/>
            <a:ext cx="571719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- 06</a:t>
            </a:r>
            <a:endParaRPr lang="zh-TW" altLang="en-US" i="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7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– Hint(2/2)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43000"/>
            <a:ext cx="11343217" cy="4567237"/>
          </a:xfrm>
        </p:spPr>
        <p:txBody>
          <a:bodyPr/>
          <a:lstStyle/>
          <a:p>
            <a:r>
              <a:rPr lang="zh-TW" altLang="en-US" dirty="0"/>
              <a:t>除頻器範例：</a:t>
            </a:r>
            <a:endParaRPr lang="en-US" altLang="zh-TW" dirty="0"/>
          </a:p>
          <a:p>
            <a:pPr lvl="1"/>
            <a:r>
              <a:rPr lang="zh-TW" altLang="en-US" dirty="0"/>
              <a:t>每</a:t>
            </a:r>
            <a:r>
              <a:rPr lang="en-US" altLang="zh-TW" dirty="0">
                <a:solidFill>
                  <a:srgbClr val="FF0000"/>
                </a:solidFill>
              </a:rPr>
              <a:t>0.5</a:t>
            </a:r>
            <a:r>
              <a:rPr lang="zh-TW" altLang="en-US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改變一次訊號</a:t>
            </a:r>
            <a:r>
              <a:rPr lang="en-US" altLang="zh-TW" dirty="0"/>
              <a:t>(</a:t>
            </a:r>
            <a:r>
              <a:rPr lang="en-US" altLang="zh-TW" dirty="0" err="1"/>
              <a:t>div_clk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00"/>
            <a:ext cx="3657600" cy="57285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57999" y="2389949"/>
            <a:ext cx="9144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B57D33-BBFD-4D9D-8C4B-E33DD522363B}"/>
              </a:ext>
            </a:extLst>
          </p:cNvPr>
          <p:cNvSpPr txBox="1"/>
          <p:nvPr/>
        </p:nvSpPr>
        <p:spPr>
          <a:xfrm>
            <a:off x="7772400" y="232408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dirty="0">
                <a:solidFill>
                  <a:srgbClr val="FF0000"/>
                </a:solidFill>
                <a:latin typeface="+mn-ea"/>
                <a:ea typeface="+mn-ea"/>
              </a:rPr>
              <a:t>低位準同步</a:t>
            </a:r>
            <a:r>
              <a:rPr lang="en-US" altLang="zh-TW" b="0" dirty="0">
                <a:solidFill>
                  <a:srgbClr val="FF0000"/>
                </a:solidFill>
                <a:latin typeface="+mn-ea"/>
                <a:ea typeface="+mn-ea"/>
              </a:rPr>
              <a:t>reset</a:t>
            </a:r>
            <a:endParaRPr lang="zh-TW" altLang="en-US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AFE3A8-C6FC-46DE-9D11-176CA851C1B3}"/>
              </a:ext>
            </a:extLst>
          </p:cNvPr>
          <p:cNvSpPr/>
          <p:nvPr/>
        </p:nvSpPr>
        <p:spPr>
          <a:xfrm>
            <a:off x="7239000" y="1980407"/>
            <a:ext cx="121920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89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DF940578-D50B-4369-B1D3-10EC1DBF4B34}" type="slidenum">
              <a:rPr kumimoji="0" lang="en-US" altLang="zh-TW" smtClean="0">
                <a:solidFill>
                  <a:srgbClr val="000000"/>
                </a:solidFill>
              </a:rPr>
              <a:pPr eaLnBrk="1" hangingPunct="1">
                <a:defRPr/>
              </a:pPr>
              <a:t>11</a:t>
            </a:fld>
            <a:endParaRPr kumimoji="0"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Seven-segment display(1/2)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42" y="1251284"/>
            <a:ext cx="6790258" cy="464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60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919352" y="1458647"/>
            <a:ext cx="8507412" cy="314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0</a:t>
            </a:r>
            <a:r>
              <a:rPr lang="zh-TW" altLang="en-US" kern="0" dirty="0"/>
              <a:t> </a:t>
            </a:r>
            <a:r>
              <a:rPr lang="en-US" altLang="zh-TW" kern="0" dirty="0"/>
              <a:t>is on, 1</a:t>
            </a:r>
            <a:r>
              <a:rPr lang="zh-TW" altLang="en-US" kern="0" dirty="0"/>
              <a:t> </a:t>
            </a:r>
            <a:r>
              <a:rPr lang="en-US" altLang="zh-TW" kern="0" dirty="0"/>
              <a:t>is off</a:t>
            </a:r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 err="1"/>
              <a:t>dp</a:t>
            </a:r>
            <a:r>
              <a:rPr lang="en-US" altLang="zh-TW" kern="0" dirty="0"/>
              <a:t> is useless in DE0-CV board</a:t>
            </a: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Ex:		   </a:t>
            </a:r>
            <a:r>
              <a:rPr lang="en-US" altLang="en-US" kern="0" dirty="0"/>
              <a:t>out=7'b</a:t>
            </a:r>
            <a:r>
              <a:rPr lang="en-US" altLang="en-US" kern="0" dirty="0">
                <a:solidFill>
                  <a:srgbClr val="FF0000"/>
                </a:solidFill>
              </a:rPr>
              <a:t>1</a:t>
            </a:r>
            <a:r>
              <a:rPr lang="en-US" altLang="en-US" kern="0" dirty="0"/>
              <a:t>000000;</a:t>
            </a: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kern="0" dirty="0"/>
          </a:p>
          <a:p>
            <a:pPr eaLnBrk="1" hangingPunct="1">
              <a:buClr>
                <a:schemeClr val="accent1"/>
              </a:buClr>
              <a:defRPr/>
            </a:pPr>
            <a:endParaRPr lang="zh-TW" altLang="en-US" kern="0" dirty="0"/>
          </a:p>
          <a:p>
            <a:pPr eaLnBrk="1" hangingPunct="1">
              <a:buClr>
                <a:schemeClr val="accent1"/>
              </a:buClr>
              <a:defRPr/>
            </a:pPr>
            <a:r>
              <a:rPr lang="en-US" altLang="zh-TW" kern="0" dirty="0"/>
              <a:t>Ex:	            out=7'b0010010;</a:t>
            </a:r>
          </a:p>
          <a:p>
            <a:pPr marL="0" indent="0" eaLnBrk="1" hangingPunct="1">
              <a:buClr>
                <a:schemeClr val="accent1"/>
              </a:buClr>
              <a:buNone/>
              <a:defRPr/>
            </a:pPr>
            <a:endParaRPr lang="zh-TW" altLang="en-US" kern="0" dirty="0"/>
          </a:p>
        </p:txBody>
      </p:sp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9963A35-A235-457D-AD65-C58E4CDB9817}" type="slidenum">
              <a:rPr kumimoji="0" lang="en-US" altLang="zh-TW" smtClean="0"/>
              <a:pPr eaLnBrk="1" hangingPunct="1">
                <a:defRPr/>
              </a:pPr>
              <a:t>12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Seven-segment display (2/2)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23" y="3074656"/>
            <a:ext cx="973303" cy="117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23" y="4736351"/>
            <a:ext cx="901865" cy="128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914688" y="3733795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dirty="0">
                <a:solidFill>
                  <a:srgbClr val="FF0000"/>
                </a:solidFill>
              </a:rPr>
              <a:t>g=1</a:t>
            </a:r>
            <a:endParaRPr lang="zh-TW" altLang="en-US" sz="2000" b="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914688" y="5524034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000" b="0"/>
            </a:lvl1pPr>
          </a:lstStyle>
          <a:p>
            <a:r>
              <a:rPr lang="en-US" altLang="zh-TW" dirty="0">
                <a:solidFill>
                  <a:srgbClr val="FF0000"/>
                </a:solidFill>
              </a:rPr>
              <a:t>b=1, e=1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7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8507413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請勿命名中文或數字開頭的資料夾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(</a:t>
            </a:r>
            <a:r>
              <a:rPr lang="en-US" altLang="zh-TW" sz="2400" kern="0" dirty="0">
                <a:solidFill>
                  <a:srgbClr val="FF0000"/>
                </a:solidFill>
                <a:cs typeface="Arial" panose="020B0604020202020204" pitchFamily="34" charset="0"/>
              </a:rPr>
              <a:t>5CEFA4F23C7</a:t>
            </a:r>
            <a:r>
              <a:rPr lang="en-US" altLang="zh-TW" sz="2400" kern="0" dirty="0"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pic>
        <p:nvPicPr>
          <p:cNvPr id="10242" name="Picture 2" descr="https://scontent-hkg3-1.xx.fbcdn.net/v/t34.0-12/14563313_1182137241844342_8843715351820662739_n.jpg?oh=5975c88c62ff017c5f636325f1f2d171&amp;oe=58137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260595"/>
            <a:ext cx="2939135" cy="17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07434" y="430765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(3/10)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6106" y="952773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(DE0-CV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869377" y="4402861"/>
            <a:ext cx="2623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5CEFA4F23C7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0667" y="1596119"/>
            <a:ext cx="5968999" cy="4448874"/>
            <a:chOff x="3640667" y="1596119"/>
            <a:chExt cx="5968999" cy="4448874"/>
          </a:xfrm>
        </p:grpSpPr>
        <p:pic>
          <p:nvPicPr>
            <p:cNvPr id="8194" name="Picture 2" descr="https://scontent-hkg3-1.xx.fbcdn.net/v/t34.0-12/14717085_1182137248511008_5798329149020461279_n.jpg?oh=a11fb8a535817854f5a9021226c07546&amp;oe=581386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630" y="1596119"/>
              <a:ext cx="5730036" cy="444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5" name="矩形 1"/>
            <p:cNvSpPr>
              <a:spLocks noChangeArrowheads="1"/>
            </p:cNvSpPr>
            <p:nvPr/>
          </p:nvSpPr>
          <p:spPr bwMode="auto">
            <a:xfrm>
              <a:off x="4224715" y="2959850"/>
              <a:ext cx="2472418" cy="22361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6" name="矩形 1"/>
            <p:cNvSpPr>
              <a:spLocks noChangeArrowheads="1"/>
            </p:cNvSpPr>
            <p:nvPr/>
          </p:nvSpPr>
          <p:spPr bwMode="auto">
            <a:xfrm>
              <a:off x="4155923" y="4596076"/>
              <a:ext cx="5083175" cy="13679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7" name="矩形 1"/>
            <p:cNvSpPr>
              <a:spLocks noChangeArrowheads="1"/>
            </p:cNvSpPr>
            <p:nvPr/>
          </p:nvSpPr>
          <p:spPr bwMode="auto">
            <a:xfrm>
              <a:off x="7252813" y="5720402"/>
              <a:ext cx="492125" cy="1587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 bwMode="auto">
            <a:xfrm flipH="1">
              <a:off x="3640667" y="4664471"/>
              <a:ext cx="43300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(6/10)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33400" y="239446"/>
            <a:ext cx="6912769" cy="90487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8686800" cy="3425427"/>
          </a:xfrm>
          <a:prstGeom prst="rect">
            <a:avLst/>
          </a:prstGeom>
          <a:noFill/>
          <a:ln>
            <a:noFill/>
          </a:ln>
        </p:spPr>
        <p:txBody>
          <a:bodyPr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p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for </a:t>
            </a:r>
            <a:r>
              <a:rPr lang="zh-TW" altLang="en-US" dirty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晶片實現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+</a:t>
            </a:r>
            <a:r>
              <a:rPr lang="zh-TW" altLang="en-US" dirty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HDL</a:t>
            </a:r>
            <a:r>
              <a:rPr lang="zh-TW" altLang="en-US" dirty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介紹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(Parts VI)</a:t>
            </a:r>
            <a:endParaRPr lang="en-US" dirty="0">
              <a:solidFill>
                <a:schemeClr val="dk1"/>
              </a:solidFill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 Circuit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I </a:t>
            </a:r>
            <a:r>
              <a:rPr lang="en-US" altLang="zh-TW" dirty="0">
                <a:ea typeface="Times New Roman"/>
                <a:cs typeface="Times New Roman"/>
                <a:sym typeface="Times New Roman"/>
              </a:rPr>
              <a:t>–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Counter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(sequential circuit)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422461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60876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127584" y="2262189"/>
          <a:ext cx="3854450" cy="3714750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1: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//File Name</a:t>
                      </a:r>
                      <a:r>
                        <a:rPr kumimoji="0" lang="zh-TW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：</a:t>
                      </a:r>
                      <a:r>
                        <a:rPr kumimoji="0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Half_Adder.v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module	Half_Adder(a, b, sum, carry);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	a,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output	sum, carry;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sum = a ^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carry = a &amp;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endmodule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(10/10)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B5148D97-1811-4AB6-AA52-C14FC9120085}" type="slidenum">
              <a:rPr kumimoji="0" lang="en-US" altLang="zh-TW" smtClean="0"/>
              <a:pPr eaLnBrk="1" hangingPunct="1">
                <a:defRPr/>
              </a:pPr>
              <a:t>24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3"/>
          <a:stretch/>
        </p:blipFill>
        <p:spPr>
          <a:xfrm>
            <a:off x="1410051" y="1847328"/>
            <a:ext cx="4579890" cy="2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3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56" y="1556133"/>
            <a:ext cx="3716397" cy="4338651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988CC71-014F-40A3-88B4-244599380528}" type="slidenum">
              <a:rPr kumimoji="0" lang="en-US" altLang="zh-TW" smtClean="0"/>
              <a:pPr eaLnBrk="1" hangingPunct="1">
                <a:defRPr/>
              </a:pPr>
              <a:t>25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26757" y="101996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</a:p>
        </p:txBody>
      </p:sp>
      <p:sp>
        <p:nvSpPr>
          <p:cNvPr id="6" name="圓角矩形 5"/>
          <p:cNvSpPr/>
          <p:nvPr/>
        </p:nvSpPr>
        <p:spPr bwMode="auto">
          <a:xfrm>
            <a:off x="3180170" y="1877352"/>
            <a:ext cx="2031101" cy="1375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180169" y="1556134"/>
            <a:ext cx="436971" cy="12701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1560413" y="4297985"/>
            <a:ext cx="2291396" cy="14421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02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5" y="1936272"/>
            <a:ext cx="3695700" cy="3600450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81D3DB9E-374E-4E64-966E-AD8DD6E2E98B}" type="slidenum">
              <a:rPr kumimoji="0" lang="en-US" altLang="zh-TW" smtClean="0"/>
              <a:pPr eaLnBrk="1" hangingPunct="1">
                <a:defRPr/>
              </a:pPr>
              <a:t>26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67946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Pin Planner</a:t>
            </a:r>
          </a:p>
        </p:txBody>
      </p:sp>
      <p:sp>
        <p:nvSpPr>
          <p:cNvPr id="10" name="圓角矩形 9"/>
          <p:cNvSpPr/>
          <p:nvPr/>
        </p:nvSpPr>
        <p:spPr bwMode="auto">
          <a:xfrm>
            <a:off x="3673785" y="2160573"/>
            <a:ext cx="882032" cy="2259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3689970" y="3175829"/>
            <a:ext cx="3091156" cy="24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718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1" y="1762000"/>
            <a:ext cx="7437836" cy="4379856"/>
          </a:xfrm>
          <a:prstGeom prst="rect">
            <a:avLst/>
          </a:prstGeom>
        </p:spPr>
      </p:pic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CCB1C97-BAA0-4E19-9760-0D75A4507DD0}" type="slidenum">
              <a:rPr kumimoji="0" lang="en-US" altLang="zh-TW" smtClean="0"/>
              <a:pPr eaLnBrk="1" hangingPunct="1">
                <a:defRPr/>
              </a:pPr>
              <a:t>27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(4/13)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50914" y="116566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Pin assignment</a:t>
            </a:r>
          </a:p>
        </p:txBody>
      </p:sp>
      <p:sp>
        <p:nvSpPr>
          <p:cNvPr id="16394" name="TextBox 16"/>
          <p:cNvSpPr txBox="1">
            <a:spLocks noChangeArrowheads="1"/>
          </p:cNvSpPr>
          <p:nvPr/>
        </p:nvSpPr>
        <p:spPr bwMode="auto">
          <a:xfrm>
            <a:off x="506370" y="537460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369700" y="4887589"/>
            <a:ext cx="590718" cy="1132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手繪多邊形 16"/>
          <p:cNvSpPr/>
          <p:nvPr/>
        </p:nvSpPr>
        <p:spPr bwMode="auto">
          <a:xfrm>
            <a:off x="1804525" y="4927172"/>
            <a:ext cx="2565176" cy="534952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14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88031B9-92E3-4B9F-8FF2-3A81D7B78E99}" type="slidenum">
              <a:rPr kumimoji="0" lang="en-US" altLang="zh-TW" smtClean="0"/>
              <a:pPr eaLnBrk="1" hangingPunct="1">
                <a:defRPr/>
              </a:pPr>
              <a:t>28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(5/13)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535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Assign pin location to all inputs and outputs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buClr>
                <a:schemeClr val="accent1"/>
              </a:buClr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sz="20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Please refer to DE0_pin.xls for pin location assignment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61121" r="33378" b="26163"/>
          <a:stretch/>
        </p:blipFill>
        <p:spPr>
          <a:xfrm>
            <a:off x="1096638" y="2024180"/>
            <a:ext cx="8591883" cy="1039091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3851809" y="2024180"/>
            <a:ext cx="1262358" cy="111553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4513194" y="2235948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517280" y="2428056"/>
            <a:ext cx="580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SW1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534943" y="2631357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4539632" y="2815748"/>
            <a:ext cx="664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999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FAB92942-D9B0-4CC4-AAA6-22A75EBFBD6D}" type="slidenum">
              <a:rPr kumimoji="0" lang="en-US" altLang="zh-TW" smtClean="0"/>
              <a:pPr eaLnBrk="1" hangingPunct="1">
                <a:defRPr/>
              </a:pPr>
              <a:t>29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(6/13)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34995" y="118007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 compilation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3"/>
          <a:stretch/>
        </p:blipFill>
        <p:spPr>
          <a:xfrm>
            <a:off x="1456568" y="1969779"/>
            <a:ext cx="4552734" cy="282104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 bwMode="auto">
          <a:xfrm>
            <a:off x="3329996" y="2363826"/>
            <a:ext cx="2488179" cy="16270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340781" y="1969780"/>
            <a:ext cx="535307" cy="1502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08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4"/>
          <p:cNvSpPr txBox="1">
            <a:spLocks noChangeArrowheads="1"/>
          </p:cNvSpPr>
          <p:nvPr/>
        </p:nvSpPr>
        <p:spPr bwMode="auto">
          <a:xfrm>
            <a:off x="615369" y="272431"/>
            <a:ext cx="46233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/>
              <a:t>Sequential Circuit (1/3)</a:t>
            </a:r>
          </a:p>
        </p:txBody>
      </p:sp>
      <p:sp>
        <p:nvSpPr>
          <p:cNvPr id="122883" name="Text Box 5"/>
          <p:cNvSpPr txBox="1">
            <a:spLocks noChangeArrowheads="1"/>
          </p:cNvSpPr>
          <p:nvPr/>
        </p:nvSpPr>
        <p:spPr bwMode="auto">
          <a:xfrm>
            <a:off x="1670410" y="883057"/>
            <a:ext cx="8250237" cy="201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A sequential circuit is a system whose outputs at any time are determined </a:t>
            </a:r>
            <a:r>
              <a:rPr lang="en-US" altLang="zh-TW" sz="2400" i="1" u="sng" dirty="0">
                <a:solidFill>
                  <a:srgbClr val="FF0000"/>
                </a:solidFill>
              </a:rPr>
              <a:t>from the present combination of inputs and the previous inputs or outputs</a:t>
            </a:r>
            <a:r>
              <a:rPr lang="en-US" altLang="zh-TW" sz="2400" dirty="0"/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dirty="0"/>
          </a:p>
        </p:txBody>
      </p:sp>
      <p:sp>
        <p:nvSpPr>
          <p:cNvPr id="122884" name="Rectangle 6"/>
          <p:cNvSpPr>
            <a:spLocks noChangeArrowheads="1"/>
          </p:cNvSpPr>
          <p:nvPr/>
        </p:nvSpPr>
        <p:spPr bwMode="auto">
          <a:xfrm>
            <a:off x="4504099" y="2514121"/>
            <a:ext cx="1920875" cy="966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/>
              <a:t>Combinational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/>
              <a:t>Logic Circuit</a:t>
            </a:r>
          </a:p>
        </p:txBody>
      </p:sp>
      <p:sp>
        <p:nvSpPr>
          <p:cNvPr id="122885" name="Line 7"/>
          <p:cNvSpPr>
            <a:spLocks noChangeShapeType="1"/>
          </p:cNvSpPr>
          <p:nvPr/>
        </p:nvSpPr>
        <p:spPr bwMode="auto">
          <a:xfrm>
            <a:off x="3691299" y="2588734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6" name="Line 8"/>
          <p:cNvSpPr>
            <a:spLocks noChangeShapeType="1"/>
          </p:cNvSpPr>
          <p:nvPr/>
        </p:nvSpPr>
        <p:spPr bwMode="auto">
          <a:xfrm>
            <a:off x="3691299" y="2768121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7" name="Line 9"/>
          <p:cNvSpPr>
            <a:spLocks noChangeShapeType="1"/>
          </p:cNvSpPr>
          <p:nvPr/>
        </p:nvSpPr>
        <p:spPr bwMode="auto">
          <a:xfrm>
            <a:off x="3691299" y="3126896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8" name="Line 10"/>
          <p:cNvSpPr>
            <a:spLocks noChangeShapeType="1"/>
          </p:cNvSpPr>
          <p:nvPr/>
        </p:nvSpPr>
        <p:spPr bwMode="auto">
          <a:xfrm>
            <a:off x="6423386" y="2593496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9" name="Line 11"/>
          <p:cNvSpPr>
            <a:spLocks noChangeShapeType="1"/>
          </p:cNvSpPr>
          <p:nvPr/>
        </p:nvSpPr>
        <p:spPr bwMode="auto">
          <a:xfrm>
            <a:off x="6423386" y="2772884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0" name="Line 12"/>
          <p:cNvSpPr>
            <a:spLocks noChangeShapeType="1"/>
          </p:cNvSpPr>
          <p:nvPr/>
        </p:nvSpPr>
        <p:spPr bwMode="auto">
          <a:xfrm>
            <a:off x="6432911" y="3069746"/>
            <a:ext cx="803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1" name="Text Box 13"/>
          <p:cNvSpPr txBox="1">
            <a:spLocks noChangeArrowheads="1"/>
          </p:cNvSpPr>
          <p:nvPr/>
        </p:nvSpPr>
        <p:spPr bwMode="auto">
          <a:xfrm>
            <a:off x="3907199" y="2642709"/>
            <a:ext cx="35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..</a:t>
            </a:r>
          </a:p>
        </p:txBody>
      </p:sp>
      <p:sp>
        <p:nvSpPr>
          <p:cNvPr id="122892" name="Text Box 14"/>
          <p:cNvSpPr txBox="1">
            <a:spLocks noChangeArrowheads="1"/>
          </p:cNvSpPr>
          <p:nvPr/>
        </p:nvSpPr>
        <p:spPr bwMode="auto">
          <a:xfrm>
            <a:off x="6599599" y="2658584"/>
            <a:ext cx="35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..</a:t>
            </a:r>
          </a:p>
        </p:txBody>
      </p:sp>
      <p:sp>
        <p:nvSpPr>
          <p:cNvPr id="122893" name="Text Box 15"/>
          <p:cNvSpPr txBox="1">
            <a:spLocks noChangeArrowheads="1"/>
          </p:cNvSpPr>
          <p:nvPr/>
        </p:nvSpPr>
        <p:spPr bwMode="auto">
          <a:xfrm>
            <a:off x="2473685" y="2663346"/>
            <a:ext cx="109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/>
              <a:t>  n</a:t>
            </a:r>
            <a:r>
              <a:rPr lang="en-US" altLang="zh-TW" sz="1800"/>
              <a:t> input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/>
              <a:t>variables</a:t>
            </a:r>
          </a:p>
        </p:txBody>
      </p:sp>
      <p:sp>
        <p:nvSpPr>
          <p:cNvPr id="122894" name="Text Box 16"/>
          <p:cNvSpPr txBox="1">
            <a:spLocks noChangeArrowheads="1"/>
          </p:cNvSpPr>
          <p:nvPr/>
        </p:nvSpPr>
        <p:spPr bwMode="auto">
          <a:xfrm>
            <a:off x="7418748" y="2476021"/>
            <a:ext cx="1136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/>
              <a:t>m</a:t>
            </a:r>
            <a:r>
              <a:rPr lang="en-US" altLang="zh-TW" sz="1800"/>
              <a:t> output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/>
              <a:t>variables</a:t>
            </a:r>
          </a:p>
        </p:txBody>
      </p:sp>
      <p:sp>
        <p:nvSpPr>
          <p:cNvPr id="122895" name="Rectangle 17"/>
          <p:cNvSpPr>
            <a:spLocks noChangeArrowheads="1"/>
          </p:cNvSpPr>
          <p:nvPr/>
        </p:nvSpPr>
        <p:spPr bwMode="auto">
          <a:xfrm>
            <a:off x="4688248" y="3671410"/>
            <a:ext cx="1504950" cy="701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</a:rPr>
              <a:t>Memory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</a:rPr>
              <a:t>Elements</a:t>
            </a:r>
          </a:p>
        </p:txBody>
      </p:sp>
      <p:sp>
        <p:nvSpPr>
          <p:cNvPr id="122896" name="Freeform 18"/>
          <p:cNvSpPr>
            <a:spLocks/>
          </p:cNvSpPr>
          <p:nvPr/>
        </p:nvSpPr>
        <p:spPr bwMode="auto">
          <a:xfrm>
            <a:off x="6191610" y="3309459"/>
            <a:ext cx="700088" cy="692150"/>
          </a:xfrm>
          <a:custGeom>
            <a:avLst/>
            <a:gdLst>
              <a:gd name="T0" fmla="*/ 2147483646 w 441"/>
              <a:gd name="T1" fmla="*/ 0 h 455"/>
              <a:gd name="T2" fmla="*/ 2147483646 w 441"/>
              <a:gd name="T3" fmla="*/ 0 h 455"/>
              <a:gd name="T4" fmla="*/ 2147483646 w 441"/>
              <a:gd name="T5" fmla="*/ 2147483646 h 455"/>
              <a:gd name="T6" fmla="*/ 0 w 441"/>
              <a:gd name="T7" fmla="*/ 2147483646 h 4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1" h="455">
                <a:moveTo>
                  <a:pt x="147" y="0"/>
                </a:moveTo>
                <a:lnTo>
                  <a:pt x="441" y="0"/>
                </a:lnTo>
                <a:lnTo>
                  <a:pt x="441" y="455"/>
                </a:lnTo>
                <a:lnTo>
                  <a:pt x="0" y="45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7" name="Freeform 19"/>
          <p:cNvSpPr>
            <a:spLocks/>
          </p:cNvSpPr>
          <p:nvPr/>
        </p:nvSpPr>
        <p:spPr bwMode="auto">
          <a:xfrm>
            <a:off x="6191611" y="3198335"/>
            <a:ext cx="792163" cy="936625"/>
          </a:xfrm>
          <a:custGeom>
            <a:avLst/>
            <a:gdLst>
              <a:gd name="T0" fmla="*/ 2147483646 w 499"/>
              <a:gd name="T1" fmla="*/ 0 h 499"/>
              <a:gd name="T2" fmla="*/ 2147483646 w 499"/>
              <a:gd name="T3" fmla="*/ 0 h 499"/>
              <a:gd name="T4" fmla="*/ 2147483646 w 499"/>
              <a:gd name="T5" fmla="*/ 2147483646 h 499"/>
              <a:gd name="T6" fmla="*/ 0 w 499"/>
              <a:gd name="T7" fmla="*/ 2147483646 h 49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9" h="499">
                <a:moveTo>
                  <a:pt x="147" y="0"/>
                </a:moveTo>
                <a:lnTo>
                  <a:pt x="499" y="0"/>
                </a:lnTo>
                <a:lnTo>
                  <a:pt x="499" y="499"/>
                </a:lnTo>
                <a:lnTo>
                  <a:pt x="0" y="49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8" name="Freeform 20"/>
          <p:cNvSpPr>
            <a:spLocks/>
          </p:cNvSpPr>
          <p:nvPr/>
        </p:nvSpPr>
        <p:spPr bwMode="auto">
          <a:xfrm>
            <a:off x="3986573" y="3350735"/>
            <a:ext cx="690562" cy="669925"/>
          </a:xfrm>
          <a:custGeom>
            <a:avLst/>
            <a:gdLst>
              <a:gd name="T0" fmla="*/ 2147483646 w 435"/>
              <a:gd name="T1" fmla="*/ 2147483646 h 422"/>
              <a:gd name="T2" fmla="*/ 0 w 435"/>
              <a:gd name="T3" fmla="*/ 2147483646 h 422"/>
              <a:gd name="T4" fmla="*/ 0 w 435"/>
              <a:gd name="T5" fmla="*/ 0 h 422"/>
              <a:gd name="T6" fmla="*/ 2147483646 w 435"/>
              <a:gd name="T7" fmla="*/ 0 h 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5" h="422">
                <a:moveTo>
                  <a:pt x="435" y="422"/>
                </a:moveTo>
                <a:lnTo>
                  <a:pt x="0" y="422"/>
                </a:lnTo>
                <a:lnTo>
                  <a:pt x="0" y="0"/>
                </a:lnTo>
                <a:lnTo>
                  <a:pt x="32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9" name="Freeform 21"/>
          <p:cNvSpPr>
            <a:spLocks/>
          </p:cNvSpPr>
          <p:nvPr/>
        </p:nvSpPr>
        <p:spPr bwMode="auto">
          <a:xfrm>
            <a:off x="3864336" y="3249134"/>
            <a:ext cx="822325" cy="893762"/>
          </a:xfrm>
          <a:custGeom>
            <a:avLst/>
            <a:gdLst>
              <a:gd name="T0" fmla="*/ 2147483646 w 518"/>
              <a:gd name="T1" fmla="*/ 2147483646 h 550"/>
              <a:gd name="T2" fmla="*/ 0 w 518"/>
              <a:gd name="T3" fmla="*/ 2147483646 h 550"/>
              <a:gd name="T4" fmla="*/ 0 w 518"/>
              <a:gd name="T5" fmla="*/ 0 h 550"/>
              <a:gd name="T6" fmla="*/ 2147483646 w 518"/>
              <a:gd name="T7" fmla="*/ 0 h 5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8" h="550">
                <a:moveTo>
                  <a:pt x="518" y="550"/>
                </a:moveTo>
                <a:lnTo>
                  <a:pt x="0" y="550"/>
                </a:lnTo>
                <a:lnTo>
                  <a:pt x="0" y="0"/>
                </a:lnTo>
                <a:lnTo>
                  <a:pt x="397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00" name="Text Box 23"/>
          <p:cNvSpPr txBox="1">
            <a:spLocks noChangeArrowheads="1"/>
          </p:cNvSpPr>
          <p:nvPr/>
        </p:nvSpPr>
        <p:spPr bwMode="auto">
          <a:xfrm>
            <a:off x="3777023" y="4109559"/>
            <a:ext cx="793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/>
              <a:t>states</a:t>
            </a:r>
          </a:p>
        </p:txBody>
      </p:sp>
      <p:sp>
        <p:nvSpPr>
          <p:cNvPr id="248856" name="Rectangle 24"/>
          <p:cNvSpPr>
            <a:spLocks noChangeArrowheads="1"/>
          </p:cNvSpPr>
          <p:nvPr/>
        </p:nvSpPr>
        <p:spPr bwMode="auto">
          <a:xfrm>
            <a:off x="1670410" y="4447817"/>
            <a:ext cx="7835900" cy="125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6700" indent="-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sz="2000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標楷體" panose="03000509000000000000" pitchFamily="65" charset="-120"/>
              </a:rPr>
              <a:t>Sequential components contain memory elements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The output values of sequential components depend on the input values and the values stored in the memory elements</a:t>
            </a:r>
          </a:p>
        </p:txBody>
      </p:sp>
    </p:spTree>
    <p:extLst>
      <p:ext uri="{BB962C8B-B14F-4D97-AF65-F5344CB8AC3E}">
        <p14:creationId xmlns:p14="http://schemas.microsoft.com/office/powerpoint/2010/main" val="17487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(7/13)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52" y="1678662"/>
            <a:ext cx="6115927" cy="437288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853992" y="3321205"/>
            <a:ext cx="761881" cy="1583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手繪多邊形 7"/>
          <p:cNvSpPr/>
          <p:nvPr/>
        </p:nvSpPr>
        <p:spPr bwMode="auto">
          <a:xfrm>
            <a:off x="2055377" y="3369016"/>
            <a:ext cx="2798615" cy="304907"/>
          </a:xfrm>
          <a:custGeom>
            <a:avLst/>
            <a:gdLst>
              <a:gd name="connsiteX0" fmla="*/ 1686560 w 1686560"/>
              <a:gd name="connsiteY0" fmla="*/ 15906 h 1417986"/>
              <a:gd name="connsiteX1" fmla="*/ 741680 w 1686560"/>
              <a:gd name="connsiteY1" fmla="*/ 198786 h 1417986"/>
              <a:gd name="connsiteX2" fmla="*/ 0 w 1686560"/>
              <a:gd name="connsiteY2" fmla="*/ 1417986 h 141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1417986">
                <a:moveTo>
                  <a:pt x="1686560" y="15906"/>
                </a:moveTo>
                <a:cubicBezTo>
                  <a:pt x="1354666" y="-9494"/>
                  <a:pt x="1022773" y="-34894"/>
                  <a:pt x="741680" y="198786"/>
                </a:cubicBezTo>
                <a:cubicBezTo>
                  <a:pt x="460587" y="432466"/>
                  <a:pt x="230293" y="925226"/>
                  <a:pt x="0" y="14179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87260" y="3680162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右鍵選更新驅動程式軟體</a:t>
            </a:r>
          </a:p>
        </p:txBody>
      </p:sp>
    </p:spTree>
    <p:extLst>
      <p:ext uri="{BB962C8B-B14F-4D97-AF65-F5344CB8AC3E}">
        <p14:creationId xmlns:p14="http://schemas.microsoft.com/office/powerpoint/2010/main" val="265243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(8/13)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79" y="1427669"/>
            <a:ext cx="6438251" cy="4567237"/>
          </a:xfrm>
        </p:spPr>
      </p:pic>
      <p:sp>
        <p:nvSpPr>
          <p:cNvPr id="10" name="圓角矩形 9"/>
          <p:cNvSpPr/>
          <p:nvPr/>
        </p:nvSpPr>
        <p:spPr bwMode="auto">
          <a:xfrm>
            <a:off x="3042607" y="3750082"/>
            <a:ext cx="2646094" cy="79764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76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(9/13)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34" y="1540957"/>
            <a:ext cx="6438251" cy="4567237"/>
          </a:xfrm>
        </p:spPr>
      </p:pic>
      <p:sp>
        <p:nvSpPr>
          <p:cNvPr id="7" name="圓角矩形 6"/>
          <p:cNvSpPr/>
          <p:nvPr/>
        </p:nvSpPr>
        <p:spPr bwMode="auto">
          <a:xfrm>
            <a:off x="2961686" y="3018329"/>
            <a:ext cx="3026419" cy="339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99A181A-B6C7-48B4-8C56-98BB579A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158" y="2648997"/>
            <a:ext cx="2499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+mn-lt"/>
                <a:ea typeface="+mn-ea"/>
              </a:rPr>
              <a:t>Quartus Lite</a:t>
            </a:r>
            <a:r>
              <a:rPr lang="zh-TW" altLang="en-US" sz="1800" dirty="0">
                <a:solidFill>
                  <a:srgbClr val="FF0000"/>
                </a:solidFill>
                <a:latin typeface="+mn-lt"/>
                <a:ea typeface="+mn-ea"/>
              </a:rPr>
              <a:t>安裝路徑下</a:t>
            </a:r>
          </a:p>
        </p:txBody>
      </p:sp>
    </p:spTree>
    <p:extLst>
      <p:ext uri="{BB962C8B-B14F-4D97-AF65-F5344CB8AC3E}">
        <p14:creationId xmlns:p14="http://schemas.microsoft.com/office/powerpoint/2010/main" val="199235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(10/13)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27" y="1427669"/>
            <a:ext cx="6538200" cy="4674813"/>
          </a:xfrm>
        </p:spPr>
      </p:pic>
      <p:sp>
        <p:nvSpPr>
          <p:cNvPr id="8" name="圓角矩形 7"/>
          <p:cNvSpPr/>
          <p:nvPr/>
        </p:nvSpPr>
        <p:spPr bwMode="auto">
          <a:xfrm>
            <a:off x="4094570" y="3453533"/>
            <a:ext cx="1262357" cy="2121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8841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E2A49253-D9CB-43A1-8C75-C9DA1C225EC7}" type="slidenum">
              <a:rPr kumimoji="0" lang="en-US" altLang="zh-TW" smtClean="0"/>
              <a:pPr eaLnBrk="1" hangingPunct="1">
                <a:defRPr/>
              </a:pPr>
              <a:t>34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(11/13)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43233" y="104002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5"/>
          <a:stretch/>
        </p:blipFill>
        <p:spPr>
          <a:xfrm>
            <a:off x="3050697" y="1581418"/>
            <a:ext cx="3530324" cy="440909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3510714" y="1581418"/>
            <a:ext cx="446291" cy="1745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466205" y="4580092"/>
            <a:ext cx="2440981" cy="1940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30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3C11E13-7DD8-4ED6-860A-46032AA9FCA0}" type="slidenum">
              <a:rPr kumimoji="0" lang="en-US" altLang="zh-TW" smtClean="0"/>
              <a:pPr eaLnBrk="1" hangingPunct="1">
                <a:defRPr/>
              </a:pPr>
              <a:t>35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(12/13)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471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Hardware setup: add </a:t>
            </a:r>
            <a:r>
              <a:rPr lang="en-US" altLang="zh-TW" sz="240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</a:t>
            </a: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3206"/>
          <a:stretch/>
        </p:blipFill>
        <p:spPr>
          <a:xfrm>
            <a:off x="2521743" y="1719586"/>
            <a:ext cx="6090626" cy="4288779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 bwMode="auto">
          <a:xfrm>
            <a:off x="2580130" y="2014917"/>
            <a:ext cx="1061286" cy="19420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286199" y="4304963"/>
            <a:ext cx="1540065" cy="1847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41856" y="4472429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Double click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80048" y="19273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86850" y="42126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85704" y="36094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458500" y="3734408"/>
            <a:ext cx="1147401" cy="167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699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投影片編號版面配置區 4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648DCB1-C7B5-4E5F-977C-C00D9FA6E2AE}" type="slidenum">
              <a:rPr kumimoji="0" lang="en-US" altLang="zh-TW" smtClean="0"/>
              <a:pPr eaLnBrk="1" hangingPunct="1">
                <a:defRPr/>
              </a:pPr>
              <a:t>36</a:t>
            </a:fld>
            <a:endParaRPr kumimoji="0" lang="en-US" altLang="zh-TW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Programming DE0-CV (13/13)</a:t>
            </a:r>
            <a:endParaRPr lang="zh-TW" alt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8519" y="1150143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defRPr/>
            </a:pPr>
            <a:r>
              <a:rPr lang="en-US" altLang="zh-TW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device</a:t>
            </a: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zh-TW" sz="240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" y="1847260"/>
            <a:ext cx="4780454" cy="3769429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484300" y="3600957"/>
            <a:ext cx="680960" cy="22812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78" y="2646012"/>
            <a:ext cx="4224127" cy="2970677"/>
          </a:xfrm>
          <a:prstGeom prst="rect">
            <a:avLst/>
          </a:prstGeom>
        </p:spPr>
      </p:pic>
      <p:sp>
        <p:nvSpPr>
          <p:cNvPr id="15" name="手繪多邊形 14"/>
          <p:cNvSpPr/>
          <p:nvPr/>
        </p:nvSpPr>
        <p:spPr bwMode="auto">
          <a:xfrm>
            <a:off x="753987" y="3829079"/>
            <a:ext cx="720191" cy="48256"/>
          </a:xfrm>
          <a:custGeom>
            <a:avLst/>
            <a:gdLst>
              <a:gd name="connsiteX0" fmla="*/ 0 w 1944210"/>
              <a:gd name="connsiteY0" fmla="*/ 0 h 1191139"/>
              <a:gd name="connsiteX1" fmla="*/ 435006 w 1944210"/>
              <a:gd name="connsiteY1" fmla="*/ 1109709 h 1191139"/>
              <a:gd name="connsiteX2" fmla="*/ 1944210 w 1944210"/>
              <a:gd name="connsiteY2" fmla="*/ 1020932 h 119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210" h="1191139">
                <a:moveTo>
                  <a:pt x="0" y="0"/>
                </a:moveTo>
                <a:cubicBezTo>
                  <a:pt x="55485" y="469777"/>
                  <a:pt x="110971" y="939554"/>
                  <a:pt x="435006" y="1109709"/>
                </a:cubicBezTo>
                <a:cubicBezTo>
                  <a:pt x="759041" y="1279864"/>
                  <a:pt x="1351625" y="1150398"/>
                  <a:pt x="1944210" y="102093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3501280" y="2936062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2375138" y="313027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5003701" y="507101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84" y="1711777"/>
            <a:ext cx="4952276" cy="390491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 bwMode="auto">
          <a:xfrm>
            <a:off x="5858634" y="3600957"/>
            <a:ext cx="720191" cy="276378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6861496" y="2690390"/>
            <a:ext cx="569020" cy="187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32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4"/>
          <p:cNvSpPr txBox="1">
            <a:spLocks noChangeArrowheads="1"/>
          </p:cNvSpPr>
          <p:nvPr/>
        </p:nvSpPr>
        <p:spPr bwMode="auto">
          <a:xfrm>
            <a:off x="615369" y="272431"/>
            <a:ext cx="46233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/>
              <a:t>Sequential Circuit (2/3)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1DD0F8-F34A-4915-AF36-1DFAD1FA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43000"/>
            <a:ext cx="5572125" cy="48672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95E9CFE-269D-4474-87E1-97B2474CE1CE}"/>
              </a:ext>
            </a:extLst>
          </p:cNvPr>
          <p:cNvSpPr/>
          <p:nvPr/>
        </p:nvSpPr>
        <p:spPr>
          <a:xfrm>
            <a:off x="2565918" y="1905000"/>
            <a:ext cx="139648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6C7C71-94A7-4071-8737-4673856977FA}"/>
              </a:ext>
            </a:extLst>
          </p:cNvPr>
          <p:cNvSpPr/>
          <p:nvPr/>
        </p:nvSpPr>
        <p:spPr>
          <a:xfrm>
            <a:off x="2438400" y="2667000"/>
            <a:ext cx="762000" cy="3048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B3A138-64EF-49D1-BBC2-15B217576D29}"/>
              </a:ext>
            </a:extLst>
          </p:cNvPr>
          <p:cNvSpPr/>
          <p:nvPr/>
        </p:nvSpPr>
        <p:spPr>
          <a:xfrm>
            <a:off x="4343400" y="1905000"/>
            <a:ext cx="1676400" cy="3048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E781892-6E4F-4670-9EB2-C4B514ABE51A}"/>
              </a:ext>
            </a:extLst>
          </p:cNvPr>
          <p:cNvCxnSpPr>
            <a:stCxn id="23" idx="0"/>
          </p:cNvCxnSpPr>
          <p:nvPr/>
        </p:nvCxnSpPr>
        <p:spPr>
          <a:xfrm flipV="1">
            <a:off x="3264159" y="1524000"/>
            <a:ext cx="3746241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9A270B6-DA13-4900-8110-9CDDED33075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200400" y="2819400"/>
            <a:ext cx="381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CA3667D-00BC-46C6-A633-3F3ED3AE5D5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19800" y="2057400"/>
            <a:ext cx="990600" cy="7620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2DE38DE-254D-4085-8C9B-7886BEF43E01}"/>
              </a:ext>
            </a:extLst>
          </p:cNvPr>
          <p:cNvSpPr txBox="1"/>
          <p:nvPr/>
        </p:nvSpPr>
        <p:spPr>
          <a:xfrm>
            <a:off x="6983963" y="13070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n-ea"/>
                <a:ea typeface="+mn-ea"/>
              </a:rPr>
              <a:t>正緣同步電路</a:t>
            </a:r>
            <a:endParaRPr lang="zh-TW" altLang="en-US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F45F9FB-7448-4BB1-8211-DD15B1CDF85B}"/>
              </a:ext>
            </a:extLst>
          </p:cNvPr>
          <p:cNvSpPr txBox="1"/>
          <p:nvPr/>
        </p:nvSpPr>
        <p:spPr>
          <a:xfrm>
            <a:off x="6955971" y="26024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+mn-ea"/>
                <a:ea typeface="+mn-ea"/>
              </a:rPr>
              <a:t>低位準非同步重置</a:t>
            </a:r>
            <a:endParaRPr lang="zh-TW" altLang="en-US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394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4"/>
          <p:cNvSpPr txBox="1">
            <a:spLocks noChangeArrowheads="1"/>
          </p:cNvSpPr>
          <p:nvPr/>
        </p:nvSpPr>
        <p:spPr bwMode="auto">
          <a:xfrm>
            <a:off x="615369" y="272431"/>
            <a:ext cx="46233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/>
              <a:t>Sequential Circuit (3/3)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5DF5EDB-0DAE-4DD4-984D-1631D552B22F}"/>
              </a:ext>
            </a:extLst>
          </p:cNvPr>
          <p:cNvSpPr txBox="1">
            <a:spLocks noChangeArrowheads="1"/>
          </p:cNvSpPr>
          <p:nvPr/>
        </p:nvSpPr>
        <p:spPr>
          <a:xfrm>
            <a:off x="571500" y="838200"/>
            <a:ext cx="11049000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kern="0" dirty="0">
                <a:solidFill>
                  <a:srgbClr val="FF0000"/>
                </a:solidFill>
              </a:rPr>
              <a:t>Blocking statement </a:t>
            </a:r>
            <a:r>
              <a:rPr lang="en-US" altLang="zh-TW" kern="0" dirty="0"/>
              <a:t>vs </a:t>
            </a:r>
            <a:r>
              <a:rPr lang="en-US" altLang="zh-TW" kern="0" dirty="0">
                <a:solidFill>
                  <a:srgbClr val="FF0000"/>
                </a:solidFill>
              </a:rPr>
              <a:t>nonblocking statement</a:t>
            </a:r>
          </a:p>
          <a:p>
            <a:pPr lvl="1" eaLnBrk="1" hangingPunct="1"/>
            <a:endParaRPr lang="zh-TW" altLang="en-US" sz="20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C51557-A18E-4A6F-8F87-406E7AA5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619" y="1447800"/>
            <a:ext cx="3543300" cy="378142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1AFB244-FBA2-4823-8884-F3E9029D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97" y="1447800"/>
            <a:ext cx="38195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I (1/3)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81063"/>
            <a:ext cx="11049000" cy="4643437"/>
          </a:xfrm>
        </p:spPr>
        <p:txBody>
          <a:bodyPr/>
          <a:lstStyle/>
          <a:p>
            <a:pPr eaLnBrk="1" hangingPunct="1"/>
            <a:endParaRPr lang="en-US" altLang="zh-TW" dirty="0"/>
          </a:p>
          <a:p>
            <a:pPr eaLnBrk="1" hangingPunct="1"/>
            <a:r>
              <a:rPr lang="zh-TW" altLang="en-US" dirty="0"/>
              <a:t>請設計一個具備下列功能的計數器：</a:t>
            </a:r>
            <a:endParaRPr lang="en-US" altLang="zh-TW" dirty="0"/>
          </a:p>
          <a:p>
            <a:pPr lvl="1" eaLnBrk="1" hangingPunct="1"/>
            <a:r>
              <a:rPr lang="zh-TW" altLang="en-US" dirty="0"/>
              <a:t>正緣同步電路，低位準非同步重置</a:t>
            </a:r>
            <a:endParaRPr lang="en-US" altLang="zh-TW" dirty="0"/>
          </a:p>
          <a:p>
            <a:pPr lvl="1" eaLnBrk="1" hangingPunct="1"/>
            <a:r>
              <a:rPr lang="zh-TW" altLang="en-US" sz="2400" dirty="0"/>
              <a:t>當</a:t>
            </a:r>
            <a:r>
              <a:rPr lang="en-US" altLang="zh-TW" sz="2400" dirty="0"/>
              <a:t>reset</a:t>
            </a:r>
            <a:r>
              <a:rPr lang="zh-TW" altLang="en-US" sz="2400" dirty="0"/>
              <a:t>訊號為</a:t>
            </a:r>
            <a:r>
              <a:rPr lang="en-US" altLang="zh-TW" sz="2400" dirty="0"/>
              <a:t>0</a:t>
            </a:r>
            <a:r>
              <a:rPr lang="zh-TW" altLang="en-US" sz="2400" dirty="0"/>
              <a:t>，將目前狀態暫停，輸出維持</a:t>
            </a:r>
            <a:r>
              <a:rPr lang="en-US" altLang="zh-TW" sz="2400" dirty="0"/>
              <a:t>0</a:t>
            </a:r>
          </a:p>
          <a:p>
            <a:pPr lvl="1" eaLnBrk="1" hangingPunct="1"/>
            <a:r>
              <a:rPr lang="zh-TW" altLang="en-US" sz="2400" dirty="0"/>
              <a:t>當</a:t>
            </a:r>
            <a:r>
              <a:rPr lang="en-US" altLang="zh-TW" sz="2400" dirty="0"/>
              <a:t>reset</a:t>
            </a:r>
            <a:r>
              <a:rPr lang="zh-TW" altLang="en-US" sz="2400" dirty="0"/>
              <a:t>訊號為</a:t>
            </a:r>
            <a:r>
              <a:rPr lang="en-US" altLang="zh-TW" sz="2400" dirty="0"/>
              <a:t>1</a:t>
            </a:r>
            <a:r>
              <a:rPr lang="zh-TW" altLang="en-US" sz="2400" dirty="0"/>
              <a:t>，</a:t>
            </a:r>
            <a:r>
              <a:rPr lang="zh-TW" altLang="en-US" sz="2400" dirty="0">
                <a:solidFill>
                  <a:srgbClr val="FF0000"/>
                </a:solidFill>
              </a:rPr>
              <a:t>每秒計數加</a:t>
            </a:r>
            <a:r>
              <a:rPr lang="en-US" altLang="zh-TW" sz="2400" dirty="0">
                <a:solidFill>
                  <a:srgbClr val="FF0000"/>
                </a:solidFill>
              </a:rPr>
              <a:t>1</a:t>
            </a:r>
          </a:p>
          <a:p>
            <a:pPr lvl="2" eaLnBrk="1" hangingPunct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/>
              <a:t>0 -&gt; 1 -&gt; 2 -&gt; …… -&gt; E -&gt; F -&gt; 0 -&gt; ……</a:t>
            </a:r>
          </a:p>
          <a:p>
            <a:pPr lvl="1" eaLnBrk="1" hangingPunct="1"/>
            <a:r>
              <a:rPr lang="en-US" altLang="zh-TW" dirty="0"/>
              <a:t>FPGA</a:t>
            </a:r>
            <a:r>
              <a:rPr lang="zh-TW" altLang="en-US" dirty="0"/>
              <a:t>版之</a:t>
            </a:r>
            <a:r>
              <a:rPr lang="en-US" altLang="zh-TW" dirty="0"/>
              <a:t>clock</a:t>
            </a:r>
            <a:r>
              <a:rPr lang="zh-TW" altLang="en-US" dirty="0"/>
              <a:t>頻率為</a:t>
            </a:r>
            <a:r>
              <a:rPr lang="en-US" altLang="zh-TW" dirty="0"/>
              <a:t>50MHz</a:t>
            </a:r>
            <a:r>
              <a:rPr lang="zh-TW" altLang="en-US" dirty="0"/>
              <a:t>，需藉由除頻器將</a:t>
            </a:r>
            <a:r>
              <a:rPr lang="en-US" altLang="zh-TW" dirty="0"/>
              <a:t>clock</a:t>
            </a:r>
            <a:r>
              <a:rPr lang="zh-TW" altLang="en-US" dirty="0"/>
              <a:t>訊號降為</a:t>
            </a:r>
            <a:r>
              <a:rPr lang="en-US" altLang="zh-TW" dirty="0"/>
              <a:t>1Hz</a:t>
            </a:r>
          </a:p>
          <a:p>
            <a:pPr lvl="2" eaLnBrk="1" hangingPunct="1"/>
            <a:r>
              <a:rPr lang="zh-TW" altLang="en-US" dirty="0"/>
              <a:t>實現方式為透過一個計數器，計算經過幾個</a:t>
            </a:r>
            <a:r>
              <a:rPr lang="zh-TW" altLang="en-US" dirty="0">
                <a:solidFill>
                  <a:srgbClr val="FF0000"/>
                </a:solidFill>
              </a:rPr>
              <a:t>時脈正緣</a:t>
            </a:r>
            <a:r>
              <a:rPr lang="zh-TW" altLang="en-US" dirty="0"/>
              <a:t>，當計數到</a:t>
            </a:r>
            <a:r>
              <a:rPr lang="en-US" altLang="zh-TW" dirty="0"/>
              <a:t>50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en-US" altLang="zh-TW" baseline="30000" dirty="0"/>
              <a:t>6</a:t>
            </a:r>
            <a:r>
              <a:rPr lang="zh-TW" altLang="en-US" dirty="0"/>
              <a:t> 即代表經過一秒</a:t>
            </a:r>
            <a:endParaRPr lang="en-US" altLang="zh-TW" dirty="0"/>
          </a:p>
          <a:p>
            <a:pPr lvl="2" eaLnBrk="1" hangingPunct="1"/>
            <a:endParaRPr lang="en-US" altLang="zh-TW" dirty="0"/>
          </a:p>
          <a:p>
            <a:pPr lvl="1" eaLnBrk="1" hangingPunct="1"/>
            <a:endParaRPr lang="zh-TW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019175"/>
            <a:ext cx="10439399" cy="4679950"/>
          </a:xfrm>
        </p:spPr>
        <p:txBody>
          <a:bodyPr/>
          <a:lstStyle/>
          <a:p>
            <a:pPr eaLnBrk="1" hangingPunct="1"/>
            <a:r>
              <a:rPr lang="zh-TW" altLang="en-US" dirty="0"/>
              <a:t>請將計數的數值顯示於七段顯示器</a:t>
            </a:r>
            <a:endParaRPr lang="en-US" altLang="zh-TW" dirty="0"/>
          </a:p>
          <a:p>
            <a:pPr eaLnBrk="1" hangingPunct="1"/>
            <a:r>
              <a:rPr lang="zh-TW" altLang="en-US" dirty="0"/>
              <a:t>系統架構圖請參考下方</a:t>
            </a:r>
            <a:endParaRPr lang="en-US" altLang="zh-TW" dirty="0"/>
          </a:p>
          <a:p>
            <a:pPr lvl="1" eaLnBrk="1" hangingPunct="1"/>
            <a:r>
              <a:rPr lang="en-US" altLang="zh-TW" sz="2400" dirty="0"/>
              <a:t>Input </a:t>
            </a:r>
            <a:r>
              <a:rPr lang="zh-TW" altLang="en-US" sz="2400" dirty="0"/>
              <a:t>：</a:t>
            </a:r>
            <a:r>
              <a:rPr lang="en-US" altLang="zh-TW" sz="2400" dirty="0"/>
              <a:t>clock</a:t>
            </a:r>
            <a:r>
              <a:rPr lang="en-US" altLang="zh-TW" sz="2400" dirty="0">
                <a:solidFill>
                  <a:srgbClr val="FF0000"/>
                </a:solidFill>
              </a:rPr>
              <a:t>(CLOCK_50) </a:t>
            </a:r>
            <a:r>
              <a:rPr lang="en-US" altLang="zh-TW" sz="2400" dirty="0"/>
              <a:t>, reset(SW0)</a:t>
            </a:r>
          </a:p>
          <a:p>
            <a:pPr lvl="1" eaLnBrk="1" hangingPunct="1"/>
            <a:r>
              <a:rPr lang="en-US" altLang="zh-TW" sz="2400" dirty="0"/>
              <a:t>Output </a:t>
            </a:r>
            <a:r>
              <a:rPr lang="zh-TW" altLang="en-US" sz="2400" dirty="0"/>
              <a:t>：</a:t>
            </a:r>
            <a:r>
              <a:rPr lang="en-US" altLang="zh-TW" sz="2400" dirty="0"/>
              <a:t>out(7 bits</a:t>
            </a:r>
            <a:r>
              <a:rPr lang="zh-TW" altLang="en-US" sz="2400" dirty="0"/>
              <a:t>，</a:t>
            </a:r>
            <a:r>
              <a:rPr lang="en-US" altLang="zh-TW" sz="2400" dirty="0"/>
              <a:t>HEX06~HEX00)</a:t>
            </a:r>
          </a:p>
          <a:p>
            <a:pPr eaLnBrk="1" hangingPunct="1"/>
            <a:r>
              <a:rPr lang="zh-TW" altLang="en-US" dirty="0"/>
              <a:t>可使用</a:t>
            </a:r>
            <a:r>
              <a:rPr lang="en-US" altLang="zh-TW" dirty="0"/>
              <a:t>structural description</a:t>
            </a:r>
            <a:r>
              <a:rPr lang="zh-TW" altLang="en-US" dirty="0"/>
              <a:t>設計，其中，除頻器及計數模組為循序電路，七段顯示器控制模組則為組合電路</a:t>
            </a:r>
            <a:endParaRPr lang="en-US" altLang="zh-TW" dirty="0"/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zh-TW" altLang="en-US" sz="1800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I (2/3)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736AF8-9117-4986-A625-C394C855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4359615"/>
            <a:ext cx="9153525" cy="1479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019175"/>
            <a:ext cx="10972800" cy="4679950"/>
          </a:xfrm>
        </p:spPr>
        <p:txBody>
          <a:bodyPr/>
          <a:lstStyle/>
          <a:p>
            <a:pPr eaLnBrk="1" hangingPunct="1"/>
            <a:r>
              <a:rPr lang="zh-TW" altLang="en-US" dirty="0"/>
              <a:t>輸出範例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zh-TW" altLang="en-US" sz="1800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I (3/3)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9979" y="3388627"/>
            <a:ext cx="792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513733" y="3388627"/>
            <a:ext cx="609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974983" y="3388627"/>
            <a:ext cx="609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548633" y="3388952"/>
            <a:ext cx="609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8594067" y="3388627"/>
            <a:ext cx="609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23" idx="2"/>
            <a:endCxn id="12" idx="3"/>
          </p:cNvCxnSpPr>
          <p:nvPr/>
        </p:nvCxnSpPr>
        <p:spPr>
          <a:xfrm flipH="1" flipV="1">
            <a:off x="2064861" y="2780314"/>
            <a:ext cx="8108473" cy="666107"/>
          </a:xfrm>
          <a:prstGeom prst="bentConnector4">
            <a:avLst>
              <a:gd name="adj1" fmla="val -5912"/>
              <a:gd name="adj2" fmla="val 16203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893809" y="2991752"/>
            <a:ext cx="7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reset</a:t>
            </a:r>
            <a:endParaRPr lang="zh-TW" altLang="en-US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490686" y="2991752"/>
            <a:ext cx="805556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t = 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3972508" y="2959539"/>
            <a:ext cx="805556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t = 2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5483786" y="2959539"/>
            <a:ext cx="805556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t =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60604" y="3142000"/>
            <a:ext cx="398985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…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755457" y="1974698"/>
            <a:ext cx="805556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t = 16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1545" y="3053740"/>
            <a:ext cx="1358224" cy="79005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93427" y="3012377"/>
            <a:ext cx="1342867" cy="87874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65943" y="2996377"/>
            <a:ext cx="1398090" cy="9030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919003" y="2962064"/>
            <a:ext cx="1483817" cy="93387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351544" y="2985207"/>
            <a:ext cx="1440756" cy="92540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86363" y="2978339"/>
            <a:ext cx="1437777" cy="9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56D015A-FC39-442A-9B7E-5EE5F178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1019174"/>
            <a:ext cx="109728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400" dirty="0"/>
              <a:t>Frequency Divider </a:t>
            </a:r>
            <a:r>
              <a:rPr lang="en-US" altLang="zh-TW" sz="2400" dirty="0"/>
              <a:t>(sequential circuit)</a:t>
            </a:r>
          </a:p>
          <a:p>
            <a:pPr lvl="1" eaLnBrk="1" hangingPunct="1"/>
            <a:r>
              <a:rPr kumimoji="0" lang="zh-TW" altLang="en-US" sz="2000" dirty="0"/>
              <a:t>將</a:t>
            </a:r>
            <a:r>
              <a:rPr kumimoji="0" lang="en-US" altLang="zh-TW" sz="2000" dirty="0"/>
              <a:t>clock</a:t>
            </a:r>
            <a:r>
              <a:rPr kumimoji="0" lang="zh-TW" altLang="en-US" sz="2000" dirty="0"/>
              <a:t>頻率從</a:t>
            </a:r>
            <a:r>
              <a:rPr kumimoji="0" lang="en-US" altLang="zh-TW" sz="2000" dirty="0"/>
              <a:t>50MHz</a:t>
            </a:r>
            <a:r>
              <a:rPr kumimoji="0" lang="zh-TW" altLang="en-US" sz="2000" dirty="0"/>
              <a:t>降為</a:t>
            </a:r>
            <a:r>
              <a:rPr kumimoji="0" lang="en-US" altLang="zh-TW" sz="2000" dirty="0"/>
              <a:t>1Hz</a:t>
            </a:r>
          </a:p>
          <a:p>
            <a:pPr eaLnBrk="1" hangingPunct="1"/>
            <a:r>
              <a:rPr kumimoji="0" lang="en-US" altLang="zh-TW" sz="2400" dirty="0"/>
              <a:t>C</a:t>
            </a:r>
            <a:r>
              <a:rPr lang="en-US" altLang="zh-TW" sz="2400" dirty="0"/>
              <a:t>ounter (sequential circuit)</a:t>
            </a:r>
          </a:p>
          <a:p>
            <a:pPr lvl="1" eaLnBrk="1" hangingPunct="1"/>
            <a:r>
              <a:rPr kumimoji="0" lang="zh-TW" altLang="en-US" sz="2000" dirty="0"/>
              <a:t>每秒進行計數</a:t>
            </a:r>
            <a:endParaRPr lang="en-US" altLang="zh-TW" sz="2000" dirty="0"/>
          </a:p>
          <a:p>
            <a:pPr eaLnBrk="1" hangingPunct="1"/>
            <a:r>
              <a:rPr lang="en-US" altLang="zh-TW" sz="2400" dirty="0"/>
              <a:t>Seven Display (combinational circuit)</a:t>
            </a:r>
          </a:p>
          <a:p>
            <a:pPr lvl="1" eaLnBrk="1" hangingPunct="1"/>
            <a:r>
              <a:rPr lang="zh-TW" altLang="en-US" sz="2000" dirty="0"/>
              <a:t>將</a:t>
            </a:r>
            <a:r>
              <a:rPr lang="en-US" altLang="zh-TW" sz="2000" dirty="0"/>
              <a:t>Counter</a:t>
            </a:r>
            <a:r>
              <a:rPr lang="zh-TW" altLang="en-US" sz="2000" dirty="0"/>
              <a:t>數值轉為七段顯示器控制訊號</a:t>
            </a:r>
          </a:p>
          <a:p>
            <a:pPr eaLnBrk="1" hangingPunct="1"/>
            <a:endParaRPr lang="zh-TW" altLang="en-US" sz="2200" dirty="0"/>
          </a:p>
          <a:p>
            <a:pPr eaLnBrk="1" hangingPunct="1"/>
            <a:r>
              <a:rPr lang="en-US" altLang="zh-TW" sz="2200" dirty="0"/>
              <a:t>Module</a:t>
            </a:r>
            <a:r>
              <a:rPr lang="zh-TW" altLang="en-US" sz="2200" dirty="0"/>
              <a:t>呼叫範例 </a:t>
            </a:r>
            <a:r>
              <a:rPr lang="en-US" altLang="zh-TW" sz="2200" dirty="0"/>
              <a:t>(Structural description)</a:t>
            </a:r>
            <a:endParaRPr lang="zh-TW" altLang="en-US" sz="2200" dirty="0"/>
          </a:p>
          <a:p>
            <a:pPr lvl="1" eaLnBrk="1" hangingPunct="1"/>
            <a:r>
              <a:rPr lang="en-US" altLang="zh-TW" sz="2000" dirty="0" err="1">
                <a:solidFill>
                  <a:srgbClr val="0070C0"/>
                </a:solidFill>
              </a:rPr>
              <a:t>FrequencyDivider</a:t>
            </a:r>
            <a:r>
              <a:rPr lang="en-US" altLang="zh-TW" sz="2000" dirty="0"/>
              <a:t> </a:t>
            </a:r>
            <a:r>
              <a:rPr lang="en-US" altLang="zh-TW" sz="2000" dirty="0" err="1"/>
              <a:t>u_FreqDiv</a:t>
            </a:r>
            <a:r>
              <a:rPr lang="en-US" altLang="zh-TW" sz="2000" dirty="0"/>
              <a:t> (.</a:t>
            </a:r>
            <a:r>
              <a:rPr lang="en-US" altLang="zh-TW" sz="2000" dirty="0" err="1">
                <a:solidFill>
                  <a:srgbClr val="FF0000"/>
                </a:solidFill>
              </a:rPr>
              <a:t>clk</a:t>
            </a:r>
            <a:r>
              <a:rPr lang="en-US" altLang="zh-TW" sz="2000" dirty="0"/>
              <a:t>(clock), .</a:t>
            </a:r>
            <a:r>
              <a:rPr lang="en-US" altLang="zh-TW" sz="2000" dirty="0">
                <a:solidFill>
                  <a:srgbClr val="FF0000"/>
                </a:solidFill>
              </a:rPr>
              <a:t>reset</a:t>
            </a:r>
            <a:r>
              <a:rPr lang="en-US" altLang="zh-TW" sz="2000" dirty="0"/>
              <a:t>(reset), .</a:t>
            </a:r>
            <a:r>
              <a:rPr lang="en-US" altLang="zh-TW" sz="2000" dirty="0" err="1">
                <a:solidFill>
                  <a:srgbClr val="FF0000"/>
                </a:solidFill>
              </a:rPr>
              <a:t>clk_div</a:t>
            </a:r>
            <a:r>
              <a:rPr lang="en-US" altLang="zh-TW" sz="2000" dirty="0"/>
              <a:t>(</a:t>
            </a:r>
            <a:r>
              <a:rPr lang="en-US" altLang="zh-TW" sz="2000" dirty="0" err="1"/>
              <a:t>clock_div</a:t>
            </a:r>
            <a:r>
              <a:rPr lang="en-US" altLang="zh-TW" sz="2000" dirty="0"/>
              <a:t>));</a:t>
            </a:r>
          </a:p>
          <a:p>
            <a:pPr lvl="1" eaLnBrk="1" hangingPunct="1"/>
            <a:r>
              <a:rPr lang="en-US" altLang="zh-TW" sz="2000" dirty="0">
                <a:solidFill>
                  <a:srgbClr val="0070C0"/>
                </a:solidFill>
              </a:rPr>
              <a:t>Counter</a:t>
            </a:r>
            <a:r>
              <a:rPr lang="en-US" altLang="zh-TW" sz="2000" dirty="0"/>
              <a:t> </a:t>
            </a:r>
            <a:r>
              <a:rPr lang="en-US" altLang="zh-TW" sz="2000" dirty="0" err="1"/>
              <a:t>u_counter</a:t>
            </a:r>
            <a:r>
              <a:rPr lang="en-US" altLang="zh-TW" sz="2000" dirty="0"/>
              <a:t>(.</a:t>
            </a:r>
            <a:r>
              <a:rPr lang="en-US" altLang="zh-TW" sz="2000" dirty="0" err="1">
                <a:solidFill>
                  <a:srgbClr val="FF0000"/>
                </a:solidFill>
              </a:rPr>
              <a:t>clk</a:t>
            </a:r>
            <a:r>
              <a:rPr lang="en-US" altLang="zh-TW" sz="2000" dirty="0"/>
              <a:t>(</a:t>
            </a:r>
            <a:r>
              <a:rPr lang="en-US" altLang="zh-TW" sz="2000" dirty="0" err="1"/>
              <a:t>clock_div</a:t>
            </a:r>
            <a:r>
              <a:rPr lang="en-US" altLang="zh-TW" sz="2000" dirty="0"/>
              <a:t>), .</a:t>
            </a:r>
            <a:r>
              <a:rPr lang="en-US" altLang="zh-TW" sz="2000" dirty="0">
                <a:solidFill>
                  <a:srgbClr val="FF0000"/>
                </a:solidFill>
              </a:rPr>
              <a:t>reset</a:t>
            </a:r>
            <a:r>
              <a:rPr lang="en-US" altLang="zh-TW" sz="2000" dirty="0"/>
              <a:t>(reset), .</a:t>
            </a:r>
            <a:r>
              <a:rPr lang="en-US" altLang="zh-TW" sz="2000" dirty="0">
                <a:solidFill>
                  <a:srgbClr val="FF0000"/>
                </a:solidFill>
              </a:rPr>
              <a:t>count</a:t>
            </a:r>
            <a:r>
              <a:rPr lang="en-US" altLang="zh-TW" sz="2000" dirty="0"/>
              <a:t>(count));</a:t>
            </a:r>
          </a:p>
          <a:p>
            <a:pPr lvl="1" eaLnBrk="1" hangingPunct="1"/>
            <a:r>
              <a:rPr lang="en-US" altLang="zh-TW" sz="2000" dirty="0" err="1">
                <a:solidFill>
                  <a:srgbClr val="0070C0"/>
                </a:solidFill>
              </a:rPr>
              <a:t>SevenDisplay</a:t>
            </a:r>
            <a:r>
              <a:rPr lang="en-US" altLang="zh-TW" sz="2000" dirty="0"/>
              <a:t> </a:t>
            </a:r>
            <a:r>
              <a:rPr lang="en-US" altLang="zh-TW" sz="2000" dirty="0" err="1"/>
              <a:t>u_display</a:t>
            </a:r>
            <a:r>
              <a:rPr lang="en-US" altLang="zh-TW" sz="2000" dirty="0"/>
              <a:t>(.</a:t>
            </a:r>
            <a:r>
              <a:rPr lang="en-US" altLang="zh-TW" sz="2000" dirty="0">
                <a:solidFill>
                  <a:srgbClr val="FF0000"/>
                </a:solidFill>
              </a:rPr>
              <a:t>count</a:t>
            </a:r>
            <a:r>
              <a:rPr lang="en-US" altLang="zh-TW" sz="2000" dirty="0"/>
              <a:t>(count), .</a:t>
            </a:r>
            <a:r>
              <a:rPr lang="en-US" altLang="zh-TW" sz="2000" dirty="0">
                <a:solidFill>
                  <a:srgbClr val="FF0000"/>
                </a:solidFill>
              </a:rPr>
              <a:t>out</a:t>
            </a:r>
            <a:r>
              <a:rPr lang="en-US" altLang="zh-TW" sz="2000" dirty="0"/>
              <a:t>(out));</a:t>
            </a:r>
            <a:endParaRPr lang="zh-TW" altLang="en-US" sz="2000" dirty="0"/>
          </a:p>
          <a:p>
            <a:pPr eaLnBrk="1" hangingPunct="1"/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TW" sz="1800" kern="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TW" altLang="en-US" sz="1800" kern="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77813"/>
            <a:ext cx="11343217" cy="6016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- Hint(1/2)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0CFBE9-BF35-42ED-95C7-C3C34CDD0B77}"/>
              </a:ext>
            </a:extLst>
          </p:cNvPr>
          <p:cNvSpPr txBox="1"/>
          <p:nvPr/>
        </p:nvSpPr>
        <p:spPr>
          <a:xfrm>
            <a:off x="6477000" y="3657600"/>
            <a:ext cx="3334567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b="0" dirty="0">
                <a:latin typeface="+mn-lt"/>
                <a:ea typeface="+mn-ea"/>
              </a:rPr>
              <a:t>.</a:t>
            </a:r>
            <a:r>
              <a:rPr lang="en-US" altLang="zh-TW" sz="2400" dirty="0" err="1">
                <a:solidFill>
                  <a:srgbClr val="FF0000"/>
                </a:solidFill>
                <a:latin typeface="+mn-lt"/>
                <a:ea typeface="+mn-ea"/>
              </a:rPr>
              <a:t>p</a:t>
            </a:r>
            <a:r>
              <a:rPr lang="en-US" altLang="zh-TW" sz="2400" b="0" dirty="0" err="1">
                <a:solidFill>
                  <a:srgbClr val="FF0000"/>
                </a:solidFill>
                <a:latin typeface="+mn-lt"/>
                <a:ea typeface="+mn-ea"/>
              </a:rPr>
              <a:t>ort_name</a:t>
            </a:r>
            <a:r>
              <a:rPr lang="en-US" altLang="zh-TW" sz="2400" b="0" dirty="0">
                <a:latin typeface="+mn-lt"/>
                <a:ea typeface="+mn-ea"/>
              </a:rPr>
              <a:t>(</a:t>
            </a:r>
            <a:r>
              <a:rPr lang="en-US" altLang="zh-TW" sz="2400" b="0" dirty="0" err="1">
                <a:latin typeface="+mn-lt"/>
                <a:ea typeface="+mn-ea"/>
              </a:rPr>
              <a:t>signal_name</a:t>
            </a:r>
            <a:r>
              <a:rPr lang="en-US" altLang="zh-TW" sz="2400" b="0" dirty="0">
                <a:latin typeface="+mn-lt"/>
                <a:ea typeface="+mn-ea"/>
              </a:rPr>
              <a:t>)</a:t>
            </a:r>
            <a:endParaRPr lang="zh-TW" altLang="en-US" sz="2400" b="0" dirty="0">
              <a:latin typeface="+mn-lt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AAE25C-97AE-4662-ACFE-471DF3A0DF43}"/>
              </a:ext>
            </a:extLst>
          </p:cNvPr>
          <p:cNvSpPr txBox="1"/>
          <p:nvPr/>
        </p:nvSpPr>
        <p:spPr>
          <a:xfrm>
            <a:off x="1295400" y="5486400"/>
            <a:ext cx="329930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rgbClr val="0070C0"/>
                </a:solidFill>
                <a:latin typeface="+mn-lt"/>
                <a:ea typeface="+mn-ea"/>
              </a:rPr>
              <a:t>module_name</a:t>
            </a:r>
            <a:r>
              <a:rPr lang="en-US" altLang="zh-TW" sz="2400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zh-TW" sz="2400" dirty="0" err="1">
                <a:latin typeface="+mn-lt"/>
                <a:ea typeface="+mn-ea"/>
              </a:rPr>
              <a:t>unit_name</a:t>
            </a:r>
            <a:endParaRPr lang="zh-TW" altLang="en-US" sz="24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6717</TotalTime>
  <Words>1055</Words>
  <Application>Microsoft Office PowerPoint</Application>
  <PresentationFormat>寬螢幕</PresentationFormat>
  <Paragraphs>249</Paragraphs>
  <Slides>36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新細明體</vt:lpstr>
      <vt:lpstr>標楷體</vt:lpstr>
      <vt:lpstr>Arial</vt:lpstr>
      <vt:lpstr>Calibri</vt:lpstr>
      <vt:lpstr>Times New Roman</vt:lpstr>
      <vt:lpstr>Wingdings</vt:lpstr>
      <vt:lpstr>1_Edge</vt:lpstr>
      <vt:lpstr>Edge</vt:lpstr>
      <vt:lpstr>3_Edge</vt:lpstr>
      <vt:lpstr>PowerPoint 簡報</vt:lpstr>
      <vt:lpstr>Outline</vt:lpstr>
      <vt:lpstr>PowerPoint 簡報</vt:lpstr>
      <vt:lpstr>PowerPoint 簡報</vt:lpstr>
      <vt:lpstr>PowerPoint 簡報</vt:lpstr>
      <vt:lpstr>Lab I (1/3)</vt:lpstr>
      <vt:lpstr>Lab I (2/3)</vt:lpstr>
      <vt:lpstr>Lab I (3/3)</vt:lpstr>
      <vt:lpstr>Lab - Hint(1/2)</vt:lpstr>
      <vt:lpstr>Lab – Hint(2/2)</vt:lpstr>
      <vt:lpstr>Seven-segment display(1/2)</vt:lpstr>
      <vt:lpstr>Seven-segment display (2/2)</vt:lpstr>
      <vt:lpstr>PowerPoint 簡報</vt:lpstr>
      <vt:lpstr>Quartus II Tutorial (1/10)</vt:lpstr>
      <vt:lpstr>PowerPoint 簡報</vt:lpstr>
      <vt:lpstr>PowerPoint 簡報</vt:lpstr>
      <vt:lpstr>Quartus II Tutorial (4/10)</vt:lpstr>
      <vt:lpstr>Quartus II Tutorial (5/10)</vt:lpstr>
      <vt:lpstr>Quartus II Tutorial (6/10)</vt:lpstr>
      <vt:lpstr>Quartus II Tutorial (7/10)</vt:lpstr>
      <vt:lpstr>Quartus II Tutorial (8/10)</vt:lpstr>
      <vt:lpstr>Quartus II Tutorial (9/10)</vt:lpstr>
      <vt:lpstr>Quartus II Tutorial (10/10)</vt:lpstr>
      <vt:lpstr>Programming DE0-CV (1/13)</vt:lpstr>
      <vt:lpstr>Programming DE0-CV (2/13)</vt:lpstr>
      <vt:lpstr>Programming DE0-CV (3/13)</vt:lpstr>
      <vt:lpstr>Programming DE0-CV (4/13)</vt:lpstr>
      <vt:lpstr>Programming DE0-CV (5/13)</vt:lpstr>
      <vt:lpstr>Programming DE0-CV (6/13)</vt:lpstr>
      <vt:lpstr>Programming DE0-CV (7/13)</vt:lpstr>
      <vt:lpstr>Programming DE0-CV (8/13)</vt:lpstr>
      <vt:lpstr>Programming DE0-CV (9/13)</vt:lpstr>
      <vt:lpstr>Programming DE0-CV (10/13)</vt:lpstr>
      <vt:lpstr>Programming DE0-CV (11/13)</vt:lpstr>
      <vt:lpstr>Programming DE0-CV (12/13)</vt:lpstr>
      <vt:lpstr>Programming DE0-CV (13/13)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284</cp:revision>
  <dcterms:created xsi:type="dcterms:W3CDTF">2006-08-16T00:00:00Z</dcterms:created>
  <dcterms:modified xsi:type="dcterms:W3CDTF">2021-11-15T18:42:32Z</dcterms:modified>
</cp:coreProperties>
</file>